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1" r:id="rId3"/>
    <p:sldMasterId id="2147483708" r:id="rId4"/>
  </p:sldMasterIdLst>
  <p:notesMasterIdLst>
    <p:notesMasterId r:id="rId53"/>
  </p:notesMasterIdLst>
  <p:sldIdLst>
    <p:sldId id="421" r:id="rId5"/>
    <p:sldId id="373" r:id="rId6"/>
    <p:sldId id="374" r:id="rId7"/>
    <p:sldId id="445" r:id="rId8"/>
    <p:sldId id="375" r:id="rId9"/>
    <p:sldId id="294" r:id="rId10"/>
    <p:sldId id="463" r:id="rId11"/>
    <p:sldId id="474" r:id="rId12"/>
    <p:sldId id="376" r:id="rId13"/>
    <p:sldId id="377" r:id="rId14"/>
    <p:sldId id="378" r:id="rId15"/>
    <p:sldId id="422" r:id="rId16"/>
    <p:sldId id="379" r:id="rId17"/>
    <p:sldId id="465" r:id="rId18"/>
    <p:sldId id="381" r:id="rId19"/>
    <p:sldId id="382" r:id="rId20"/>
    <p:sldId id="383" r:id="rId21"/>
    <p:sldId id="370" r:id="rId22"/>
    <p:sldId id="467" r:id="rId23"/>
    <p:sldId id="443" r:id="rId24"/>
    <p:sldId id="444" r:id="rId25"/>
    <p:sldId id="468" r:id="rId26"/>
    <p:sldId id="469" r:id="rId27"/>
    <p:sldId id="470" r:id="rId28"/>
    <p:sldId id="471" r:id="rId29"/>
    <p:sldId id="472" r:id="rId30"/>
    <p:sldId id="473" r:id="rId31"/>
    <p:sldId id="416" r:id="rId32"/>
    <p:sldId id="442" r:id="rId33"/>
    <p:sldId id="389" r:id="rId34"/>
    <p:sldId id="391" r:id="rId35"/>
    <p:sldId id="360" r:id="rId36"/>
    <p:sldId id="448" r:id="rId37"/>
    <p:sldId id="430" r:id="rId38"/>
    <p:sldId id="449" r:id="rId39"/>
    <p:sldId id="477" r:id="rId40"/>
    <p:sldId id="450" r:id="rId41"/>
    <p:sldId id="438" r:id="rId42"/>
    <p:sldId id="333" r:id="rId43"/>
    <p:sldId id="435" r:id="rId44"/>
    <p:sldId id="451" r:id="rId45"/>
    <p:sldId id="475" r:id="rId46"/>
    <p:sldId id="432" r:id="rId47"/>
    <p:sldId id="452" r:id="rId48"/>
    <p:sldId id="476" r:id="rId49"/>
    <p:sldId id="417" r:id="rId50"/>
    <p:sldId id="462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4" autoAdjust="0"/>
    <p:restoredTop sz="94660"/>
  </p:normalViewPr>
  <p:slideViewPr>
    <p:cSldViewPr>
      <p:cViewPr varScale="1">
        <p:scale>
          <a:sx n="115" d="100"/>
          <a:sy n="115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397F-C3CF-4251-AF39-86A78BB6D6A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69AC-6CDC-4A75-A0D7-D5D34700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32F6-CBC4-41D0-9D0C-A41BA9FBDDF5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Map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67615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51887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14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55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09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69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03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5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17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E8CA-1775-4426-95F1-A86ADCDCEC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A857-423D-4583-8F66-CBB02318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31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2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0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63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35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0" r:id="rId2"/>
    <p:sldLayoutId id="214748371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Smolt Survival and Travel Time &amp;  Transportation Analyses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9900"/>
                </a:solidFill>
              </a:rPr>
              <a:t>Update with 2022 Data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90800" y="3258845"/>
            <a:ext cx="6095694" cy="1224439"/>
          </a:xfrm>
        </p:spPr>
        <p:txBody>
          <a:bodyPr>
            <a:noAutofit/>
          </a:bodyPr>
          <a:lstStyle/>
          <a:p>
            <a:r>
              <a:rPr lang="en-US" sz="2300" dirty="0"/>
              <a:t>USACE Anadromous Fish Evaluation Program</a:t>
            </a:r>
          </a:p>
          <a:p>
            <a:r>
              <a:rPr lang="en-US" sz="2300" dirty="0"/>
              <a:t>Annual Review </a:t>
            </a:r>
            <a:r>
              <a:rPr lang="en-US" sz="2300" dirty="0" smtClean="0"/>
              <a:t>2022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January </a:t>
            </a:r>
            <a:r>
              <a:rPr lang="en-US" sz="2300" dirty="0" smtClean="0"/>
              <a:t>18, 2023</a:t>
            </a:r>
            <a:endParaRPr lang="en-US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Northwest Fisheries Science Center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97526" y="5105400"/>
            <a:ext cx="5484812" cy="57785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Steven G. Smith</a:t>
            </a:r>
          </a:p>
          <a:p>
            <a:r>
              <a:rPr lang="en-US" sz="2000" dirty="0" smtClean="0"/>
              <a:t>steven.g.smith@noaa.gov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88417"/>
            <a:ext cx="50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Passage Timing at Lower Granite Dam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0080"/>
            <a:ext cx="80023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time and survival of PIT-tagged smolts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hydropower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in 2022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Memo: October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noProof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 – no bird recover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–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 recovery data from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 included (</a:t>
            </a:r>
            <a:r>
              <a:rPr lang="en-US" sz="2000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still preliminary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noProof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Mid-river bird recovery data?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in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Annual Report, recently completed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equivocal: more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 but also more parameters to estimate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Annual Report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BPA in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those fish left to migrate in-river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juvenile data, not survival to adult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Smolt Survival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noProof="0" dirty="0" smtClean="0">
                      <a:solidFill>
                        <a:srgbClr val="00CC00"/>
                      </a:solidFill>
                      <a:latin typeface="Arial" charset="0"/>
                    </a:rPr>
                    <a:t>75.5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103.4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84.5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89.0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96.3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89.7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38"/>
                <a:ext cx="3372" cy="233"/>
                <a:chOff x="1627" y="3438"/>
                <a:chExt cx="3372" cy="233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91.1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82.5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86.8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384090" y="1905446"/>
            <a:ext cx="28664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Snake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River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rgbClr val="000066"/>
                </a:solidFill>
                <a:latin typeface="Arial" charset="0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earling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Chinook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reach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noProof="0" dirty="0" smtClean="0">
                <a:solidFill>
                  <a:srgbClr val="00CC00"/>
                </a:solidFill>
                <a:latin typeface="Arial" charset="0"/>
              </a:rPr>
              <a:t>94.3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(90.7)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94.7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(93.1)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7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99.3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52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132.6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66</a:t>
                  </a: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94.0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67.9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24"/>
                <a:ext cx="3372" cy="247"/>
                <a:chOff x="1627" y="3424"/>
                <a:chExt cx="3372" cy="247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95.0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93.8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88.9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24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79.5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77.7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506061" y="1935912"/>
            <a:ext cx="2548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Snake River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000066"/>
                </a:solidFill>
                <a:latin typeface="Arial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teelhead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81.5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82.4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6360374" y="972412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8734" y="1905000"/>
            <a:ext cx="1751076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1039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64" y="-190500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4738878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6715125" y="1600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92" y="-188987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5285"/>
            <a:ext cx="1828800" cy="12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5286375" y="1173579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791200" y="1124811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6336411" y="98708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05000" y="1905000"/>
            <a:ext cx="76200" cy="53340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0450" y="1272663"/>
            <a:ext cx="2873883" cy="14676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23604"/>
            <a:ext cx="9144000" cy="48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Avian Predation Detection Project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Research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of Engineers Fish Field Units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 – University of Washington Columbia Basin Research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Colleagues: Jim Faulkner, Dan Widener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Flow very low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throughout April, 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above average at end of May/beginning of June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Cool water throughout season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Very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spill percentage – mostly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matched 2021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Moderate dissolved gas during low flow,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Arial" charset="0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igher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 TDGS in higher flow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Spring 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578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Smolt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Yearling Chinook &amp; Steelhead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Data from Migration Years 2017-2020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Updated with adult returns through Dec 31, 2022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Added smolt migration year 2020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Spillway-passed </a:t>
            </a:r>
            <a:r>
              <a:rPr lang="en-US" sz="1800" dirty="0" smtClean="0">
                <a:solidFill>
                  <a:srgbClr val="009900"/>
                </a:solidFill>
              </a:rPr>
              <a:t>fish at LGR</a:t>
            </a: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Snake River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20070"/>
              </p:ext>
            </p:extLst>
          </p:nvPr>
        </p:nvGraphicFramePr>
        <p:xfrm>
          <a:off x="0" y="1334747"/>
          <a:ext cx="9144000" cy="546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27852349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0328859"/>
                    </a:ext>
                  </a:extLst>
                </a:gridCol>
                <a:gridCol w="1986337">
                  <a:extLst>
                    <a:ext uri="{9D8B030D-6E8A-4147-A177-3AD203B41FA5}">
                      <a16:colId xmlns:a16="http://schemas.microsoft.com/office/drawing/2014/main" val="2398243153"/>
                    </a:ext>
                  </a:extLst>
                </a:gridCol>
                <a:gridCol w="1753456">
                  <a:extLst>
                    <a:ext uri="{9D8B030D-6E8A-4147-A177-3AD203B41FA5}">
                      <a16:colId xmlns:a16="http://schemas.microsoft.com/office/drawing/2014/main" val="2309872293"/>
                    </a:ext>
                  </a:extLst>
                </a:gridCol>
                <a:gridCol w="2208944">
                  <a:extLst>
                    <a:ext uri="{9D8B030D-6E8A-4147-A177-3AD203B41FA5}">
                      <a16:colId xmlns:a16="http://schemas.microsoft.com/office/drawing/2014/main" val="1054718171"/>
                    </a:ext>
                  </a:extLst>
                </a:gridCol>
              </a:tblGrid>
              <a:tr h="4742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Migration </a:t>
                      </a:r>
                    </a:p>
                    <a:p>
                      <a:r>
                        <a:rPr lang="en-US" sz="2400" b="1" dirty="0" smtClean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Flow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Spill%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Temperature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Dissolved gas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63099"/>
                  </a:ext>
                </a:extLst>
              </a:tr>
              <a:tr h="112417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Very 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(40-50%)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 </a:t>
                      </a:r>
                    </a:p>
                    <a:p>
                      <a:r>
                        <a:rPr lang="en-US" sz="2400" b="1" dirty="0" smtClean="0"/>
                        <a:t>(118-126%)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864657"/>
                  </a:ext>
                </a:extLst>
              </a:tr>
              <a:tr h="6513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(35-55%)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(116-122%)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81225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Above</a:t>
                      </a:r>
                      <a:r>
                        <a:rPr lang="en-US" sz="2400" b="1" baseline="0" dirty="0" smtClean="0"/>
                        <a:t> average</a:t>
                      </a:r>
                      <a:endParaRPr lang="en-US" sz="240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(35-45%)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Average;</a:t>
                      </a:r>
                    </a:p>
                    <a:p>
                      <a:r>
                        <a:rPr lang="en-US" sz="2400" b="1" dirty="0" smtClean="0"/>
                        <a:t>Fluctuating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(118-120%)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068529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Record 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(60-65%)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r>
                        <a:rPr lang="en-US" sz="2400" b="1" baseline="0" dirty="0" smtClean="0"/>
                        <a:t> April,</a:t>
                      </a:r>
                    </a:p>
                    <a:p>
                      <a:r>
                        <a:rPr lang="en-US" sz="2400" b="1" baseline="0" dirty="0" smtClean="0"/>
                        <a:t>Cool May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</a:p>
                    <a:p>
                      <a:r>
                        <a:rPr lang="en-US" sz="2400" b="1" dirty="0" smtClean="0"/>
                        <a:t>(120-124%)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71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27" y="1887415"/>
            <a:ext cx="5491195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Annual Summaries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SARs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9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T:B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SARs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55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T:B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6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Spillway Detector – Migration Year 2020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5388" y="3221028"/>
            <a:ext cx="7343673" cy="369332"/>
            <a:chOff x="1593960" y="5898508"/>
            <a:chExt cx="714191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593960" y="5898508"/>
              <a:ext cx="1224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Wild chinook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138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Wild steelhead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1604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Hatchery chinook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6142" y="5898508"/>
              <a:ext cx="1769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Hatchery steelhead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4727" y="413978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1.29; P=0.32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8114" y="4125926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1.25; P=0.34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5840" y="413978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1.26; P=0.16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1063" y="4142553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2.27; P=0.10</a:t>
            </a:r>
            <a:endParaRPr lang="en-US" sz="1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887415"/>
            <a:ext cx="6564922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Some Seasonal Stuff for 2020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Patterns of SAR vs.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8870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Need a “time-stamp” – date of passage/detection. </a:t>
            </a:r>
          </a:p>
          <a:p>
            <a:pPr lvl="1">
              <a:buFontTx/>
              <a:buChar char="-"/>
            </a:pPr>
            <a:r>
              <a:rPr lang="en-US" sz="2100" dirty="0" smtClean="0"/>
              <a:t>(Time-stamp still needed for annual summaries – “transport period”).</a:t>
            </a:r>
          </a:p>
          <a:p>
            <a:pPr lvl="1">
              <a:buFontTx/>
              <a:buChar char="-"/>
            </a:pPr>
            <a:r>
              <a:rPr lang="en-US" sz="2100" dirty="0" smtClean="0"/>
              <a:t>Starting 2020: time-stamp available for LGR-spillway-passed fish!</a:t>
            </a:r>
          </a:p>
          <a:p>
            <a:pPr marL="0" indent="0">
              <a:buNone/>
            </a:pPr>
            <a:endParaRPr lang="en-US" sz="2400" strike="sngStrike" dirty="0"/>
          </a:p>
          <a:p>
            <a:r>
              <a:rPr lang="en-US" sz="2400" dirty="0" smtClean="0"/>
              <a:t>These analyses use fish that entered JBS at LGR, LGS, or LMN</a:t>
            </a:r>
          </a:p>
          <a:p>
            <a:pPr lvl="1">
              <a:buFontTx/>
              <a:buChar char="-"/>
            </a:pPr>
            <a:r>
              <a:rPr lang="en-US" sz="2100" dirty="0" smtClean="0"/>
              <a:t>tagged upstream of LGR or at LGR</a:t>
            </a:r>
          </a:p>
          <a:p>
            <a:pPr lvl="1">
              <a:buFontTx/>
              <a:buChar char="-"/>
            </a:pPr>
            <a:r>
              <a:rPr lang="en-US" sz="2100" dirty="0"/>
              <a:t>either transported (T) or bypassed (B or “C1</a:t>
            </a:r>
            <a:r>
              <a:rPr lang="en-US" sz="2100" dirty="0" smtClean="0"/>
              <a:t>”)</a:t>
            </a:r>
          </a:p>
          <a:p>
            <a:pPr lvl="1">
              <a:buFontTx/>
              <a:buChar char="-"/>
            </a:pPr>
            <a:r>
              <a:rPr lang="en-US" sz="2100" dirty="0"/>
              <a:t>c</a:t>
            </a:r>
            <a:r>
              <a:rPr lang="en-US" sz="2100" dirty="0" smtClean="0"/>
              <a:t>an adjust “standards” based on observed C0 &gt; C1</a:t>
            </a:r>
          </a:p>
          <a:p>
            <a:pPr lvl="1">
              <a:buFontTx/>
              <a:buChar char="-"/>
            </a:pPr>
            <a:r>
              <a:rPr lang="en-US" sz="2100" dirty="0" smtClean="0"/>
              <a:t>e.g.:   if (C0/C1 = 1.1) </a:t>
            </a:r>
          </a:p>
          <a:p>
            <a:pPr marL="457200" lvl="1" indent="0">
              <a:buNone/>
            </a:pPr>
            <a:r>
              <a:rPr lang="en-US" sz="2100" dirty="0" smtClean="0"/>
              <a:t>                                        and (T/C1 &gt; 1.1) </a:t>
            </a:r>
          </a:p>
          <a:p>
            <a:pPr marL="45720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                                                               then (T/C0 &gt; 1)</a:t>
            </a:r>
            <a:endParaRPr lang="en-US" sz="21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Travel times</a:t>
            </a:r>
            <a:endParaRPr lang="en-US" sz="2800" dirty="0">
              <a:solidFill>
                <a:srgbClr val="0070C0"/>
              </a:solidFill>
              <a:latin typeface="Arial" charset="0"/>
            </a:endParaRP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Long during low-flow, cool April; more typical at end of season</a:t>
            </a:r>
            <a:endParaRPr lang="en-US" sz="2000" dirty="0">
              <a:solidFill>
                <a:srgbClr val="0070C0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 migration =&gt;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Higher proportion transported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100" dirty="0" smtClean="0">
              <a:solidFill>
                <a:srgbClr val="0070C0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Arial" charset="0"/>
              </a:rPr>
              <a:t>Very low numbers passed dams via juvenile bypass systems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Low PIT-tag detection probabilities (data quality diminished)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Low numbers collected for transportation</a:t>
            </a:r>
          </a:p>
          <a:p>
            <a:pPr lvl="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(but few passed before transportation began)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Spring Migration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generally remain higher for transported than for bypassed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2020: Transported also higher than spillway-passed for 3 of 4 stocks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usually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steelhead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chinook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greater for MY 20 than other recent 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greater for spillway-passed than bypassed in MY 20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of data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~25% greater for WCH, HCH, and HST; 100% greater for WST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consistent with slight increase in spillway advantage through season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Spillway more benign, or spillway-passed and bypassed fish inherently different?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Summary:Transportation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/Bypass/Spillway</a:t>
            </a: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Army Corps of Engineers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360488"/>
            <a:ext cx="7772400" cy="52313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Snake River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Yearling Chinook and Steelhead: 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</a:rPr>
              <a:t>Slightly above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average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70C0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Columbia River Yearling Chinook and Steelhead: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-	</a:t>
            </a:r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Below average to McNary Dam; average in lower Columbia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solidFill>
                <a:srgbClr val="000066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McNary-to-Bonneville below average for multiple stocks in 2021; not repeated in 2022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imprecise because of low detection rates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some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&gt;100%, and some “seesaw” reach-to-reach,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</a:rPr>
              <a:t>		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likely for same reason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 Spring Survival Estimates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6" y="168"/>
            <a:chExt cx="5562" cy="3960"/>
          </a:xfrm>
        </p:grpSpPr>
        <p:pic>
          <p:nvPicPr>
            <p:cNvPr id="8208" name="Picture 5" descr="columbiamapno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"/>
              <a:ext cx="5562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1824" y="3646"/>
              <a:ext cx="1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4790" y="2524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66" y="1751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 rot="-5360739">
              <a:off x="1083" y="3056"/>
              <a:ext cx="62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Bonneville</a:t>
              </a:r>
              <a:endParaRPr lang="en-US" sz="140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 rot="-5442136">
              <a:off x="1563" y="3136"/>
              <a:ext cx="62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The Dalles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 rot="-5468091">
              <a:off x="1870" y="3036"/>
              <a:ext cx="5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John Day</a:t>
              </a: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487" y="3136"/>
              <a:ext cx="7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  <a:latin typeface="Franklin Gothic Medium" pitchFamily="34" charset="0"/>
                </a:rPr>
                <a:t>Hells Canyon</a:t>
              </a:r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4431" y="3347"/>
              <a:ext cx="4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Oxbow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4387" y="3513"/>
              <a:ext cx="6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Brownlee</a:t>
              </a: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1866" y="1991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Priest Rapids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1919" y="1736"/>
              <a:ext cx="6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Wanapum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1765" y="1402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Rock Island</a:t>
              </a:r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597" y="1147"/>
              <a:ext cx="8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Rocky Reach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2209" y="802"/>
              <a:ext cx="4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Wells</a:t>
              </a:r>
            </a:p>
          </p:txBody>
        </p:sp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2542" y="547"/>
              <a:ext cx="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Chief Joseph</a:t>
              </a:r>
            </a:p>
          </p:txBody>
        </p: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2997" y="1056"/>
              <a:ext cx="8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Grand</a:t>
              </a: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 </a:t>
              </a: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Coulee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 rot="-5400000">
              <a:off x="2724" y="2887"/>
              <a:ext cx="4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McNary</a:t>
              </a:r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 rot="-5413068">
              <a:off x="2860" y="1901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Ice Harbor</a:t>
              </a:r>
            </a:p>
          </p:txBody>
        </p:sp>
        <p:sp>
          <p:nvSpPr>
            <p:cNvPr id="8227" name="Text Box 24"/>
            <p:cNvSpPr txBox="1">
              <a:spLocks noChangeArrowheads="1"/>
            </p:cNvSpPr>
            <p:nvPr/>
          </p:nvSpPr>
          <p:spPr bwMode="auto">
            <a:xfrm rot="-5372355">
              <a:off x="3352" y="2495"/>
              <a:ext cx="7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Little Goose</a:t>
              </a:r>
            </a:p>
          </p:txBody>
        </p:sp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 rot="-5413581">
              <a:off x="3602" y="2465"/>
              <a:ext cx="80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Granite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 rot="-5400000">
              <a:off x="2873" y="2703"/>
              <a:ext cx="10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Monumental</a:t>
              </a:r>
            </a:p>
          </p:txBody>
        </p:sp>
      </p:grpSp>
      <p:pic>
        <p:nvPicPr>
          <p:cNvPr id="8195" name="Picture 27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1866900" y="3722688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Juvenile detectors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934200" y="3505200"/>
            <a:ext cx="136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Franklin Gothic Medium" pitchFamily="34" charset="0"/>
              </a:rPr>
              <a:t>Snake R. trap</a:t>
            </a:r>
          </a:p>
        </p:txBody>
      </p:sp>
      <p:sp>
        <p:nvSpPr>
          <p:cNvPr id="8198" name="Oval 30"/>
          <p:cNvSpPr>
            <a:spLocks noChangeArrowheads="1"/>
          </p:cNvSpPr>
          <p:nvPr/>
        </p:nvSpPr>
        <p:spPr bwMode="auto">
          <a:xfrm>
            <a:off x="6858000" y="3759200"/>
            <a:ext cx="123825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2309813" y="152400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PIT-tag Data Sources</a:t>
            </a:r>
          </a:p>
        </p:txBody>
      </p:sp>
      <p:sp>
        <p:nvSpPr>
          <p:cNvPr id="8202" name="Text Box 33"/>
          <p:cNvSpPr txBox="1">
            <a:spLocks noChangeArrowheads="1"/>
          </p:cNvSpPr>
          <p:nvPr/>
        </p:nvSpPr>
        <p:spPr bwMode="auto">
          <a:xfrm>
            <a:off x="275467" y="3798947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PIT-trawl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Bird colonies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Pile dikes</a:t>
            </a:r>
          </a:p>
        </p:txBody>
      </p:sp>
      <p:sp>
        <p:nvSpPr>
          <p:cNvPr id="8203" name="Oval 32"/>
          <p:cNvSpPr>
            <a:spLocks noChangeArrowheads="1"/>
          </p:cNvSpPr>
          <p:nvPr/>
        </p:nvSpPr>
        <p:spPr bwMode="auto">
          <a:xfrm>
            <a:off x="2431608" y="713694"/>
            <a:ext cx="1046163" cy="9731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2482940" y="931759"/>
            <a:ext cx="982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Franklin Gothic Medium" pitchFamily="34" charset="0"/>
              </a:rPr>
              <a:t>H &amp; W </a:t>
            </a:r>
            <a:endParaRPr lang="en-US" sz="1600" dirty="0">
              <a:solidFill>
                <a:srgbClr val="0000FF"/>
              </a:solidFill>
              <a:latin typeface="Franklin Gothic Medium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Releases</a:t>
            </a:r>
          </a:p>
        </p:txBody>
      </p:sp>
      <p:pic>
        <p:nvPicPr>
          <p:cNvPr id="82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46" y="304139"/>
            <a:ext cx="20335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716997" y="4038600"/>
            <a:ext cx="1274604" cy="1179368"/>
            <a:chOff x="7670800" y="3984625"/>
            <a:chExt cx="1363663" cy="12906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7910812" y="4311650"/>
              <a:ext cx="982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FF"/>
                  </a:solidFill>
                  <a:latin typeface="Franklin Gothic Medium" pitchFamily="34" charset="0"/>
                </a:rPr>
                <a:t>H &amp; W</a:t>
              </a:r>
              <a:endParaRPr lang="en-US" sz="1600" dirty="0">
                <a:solidFill>
                  <a:srgbClr val="0000FF"/>
                </a:solidFill>
                <a:latin typeface="Franklin Gothic Medium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FF"/>
                  </a:solidFill>
                  <a:latin typeface="Franklin Gothic Medium" pitchFamily="34" charset="0"/>
                </a:rPr>
                <a:t>Releases</a:t>
              </a:r>
              <a:endParaRPr lang="en-US" sz="1600" dirty="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164461" y="3465013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5747121" y="2571173"/>
            <a:ext cx="1174232" cy="811068"/>
            <a:chOff x="7582822" y="3984625"/>
            <a:chExt cx="1539633" cy="12906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7582822" y="4173762"/>
              <a:ext cx="1539633" cy="73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FF"/>
                  </a:solidFill>
                  <a:latin typeface="Franklin Gothic Medium" pitchFamily="34" charset="0"/>
                </a:rPr>
                <a:t>Tagging for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FF"/>
                  </a:solidFill>
                  <a:latin typeface="Franklin Gothic Medium" pitchFamily="34" charset="0"/>
                </a:rPr>
                <a:t>Surv</a:t>
              </a:r>
              <a:r>
                <a:rPr lang="en-US" sz="1200" dirty="0" smtClean="0">
                  <a:solidFill>
                    <a:srgbClr val="0000FF"/>
                  </a:solidFill>
                  <a:latin typeface="Franklin Gothic Medium" pitchFamily="34" charset="0"/>
                </a:rPr>
                <a:t>. &amp; Transp.</a:t>
              </a:r>
              <a:endParaRPr lang="en-US" sz="1200" dirty="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96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Detection Probabilities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Detection Probabilities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96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2022</Words>
  <Application>Microsoft Office PowerPoint</Application>
  <PresentationFormat>On-screen Show (4:3)</PresentationFormat>
  <Paragraphs>347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Arial Narrow</vt:lpstr>
      <vt:lpstr>Arial Narrow Bold</vt:lpstr>
      <vt:lpstr>Calibri</vt:lpstr>
      <vt:lpstr>Franklin Gothic Medium</vt:lpstr>
      <vt:lpstr>Times New Roman</vt:lpstr>
      <vt:lpstr>NOAA Fisheries Content Slides</vt:lpstr>
      <vt:lpstr>1_Blank Presentation</vt:lpstr>
      <vt:lpstr>NOAA Title Options</vt:lpstr>
      <vt:lpstr>1_NOAA Fisheries Content Slides</vt:lpstr>
      <vt:lpstr>Smolt Survival and Travel Time &amp;  Transportation Analyses Update with 2022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Smolt Transportation</vt:lpstr>
      <vt:lpstr>Snake River Conditions</vt:lpstr>
      <vt:lpstr>Annual Summaries</vt:lpstr>
      <vt:lpstr>Annual Estimated SARs – Transport Period</vt:lpstr>
      <vt:lpstr>Annual Estimated T:B – Transport Period</vt:lpstr>
      <vt:lpstr>Annual Estimated SARs – Transport Period</vt:lpstr>
      <vt:lpstr>Annual Estimated T:B – Transport Period</vt:lpstr>
      <vt:lpstr>Spillway Detector – Migration Year 2020</vt:lpstr>
      <vt:lpstr>Some Seasonal Stuff for 2020</vt:lpstr>
      <vt:lpstr>Estimating Patterns of SAR vs.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Smith</dc:creator>
  <cp:lastModifiedBy>Steven.G.Smith</cp:lastModifiedBy>
  <cp:revision>304</cp:revision>
  <dcterms:created xsi:type="dcterms:W3CDTF">2015-11-25T00:19:46Z</dcterms:created>
  <dcterms:modified xsi:type="dcterms:W3CDTF">2023-01-18T17:10:43Z</dcterms:modified>
</cp:coreProperties>
</file>